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7421672-BE55-476F-9E6E-023B83AD7F12}" type="datetimeFigureOut">
              <a:rPr lang="ar-IQ" smtClean="0"/>
              <a:t>02/05/1446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421672-BE55-476F-9E6E-023B83AD7F12}" type="datetimeFigureOut">
              <a:rPr lang="ar-IQ" smtClean="0"/>
              <a:t>02/05/1446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421672-BE55-476F-9E6E-023B83AD7F12}" type="datetimeFigureOut">
              <a:rPr lang="ar-IQ" smtClean="0"/>
              <a:t>02/05/1446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421672-BE55-476F-9E6E-023B83AD7F12}" type="datetimeFigureOut">
              <a:rPr lang="ar-IQ" smtClean="0"/>
              <a:t>02/05/1446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7421672-BE55-476F-9E6E-023B83AD7F12}" type="datetimeFigureOut">
              <a:rPr lang="ar-IQ" smtClean="0"/>
              <a:t>02/05/1446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7421672-BE55-476F-9E6E-023B83AD7F12}" type="datetimeFigureOut">
              <a:rPr lang="ar-IQ" smtClean="0"/>
              <a:t>02/05/1446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7421672-BE55-476F-9E6E-023B83AD7F12}" type="datetimeFigureOut">
              <a:rPr lang="ar-IQ" smtClean="0"/>
              <a:t>02/05/1446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7421672-BE55-476F-9E6E-023B83AD7F12}" type="datetimeFigureOut">
              <a:rPr lang="ar-IQ" smtClean="0"/>
              <a:t>02/05/1446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421672-BE55-476F-9E6E-023B83AD7F12}" type="datetimeFigureOut">
              <a:rPr lang="ar-IQ" smtClean="0"/>
              <a:t>02/05/1446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7421672-BE55-476F-9E6E-023B83AD7F12}" type="datetimeFigureOut">
              <a:rPr lang="ar-IQ" smtClean="0"/>
              <a:t>02/05/1446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7421672-BE55-476F-9E6E-023B83AD7F12}" type="datetimeFigureOut">
              <a:rPr lang="ar-IQ" smtClean="0"/>
              <a:t>02/05/1446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E0FCD58-975A-4195-B6C8-2461B0763F1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7421672-BE55-476F-9E6E-023B83AD7F12}" type="datetimeFigureOut">
              <a:rPr lang="ar-IQ" smtClean="0"/>
              <a:t>02/05/1446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E0FCD58-975A-4195-B6C8-2461B0763F1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Suture Material Closeup Thread For Suturing Wounds In Medicine Stock Photo  - Download Image Now - iStock"/>
          <p:cNvPicPr>
            <a:picLocks noChangeAspect="1" noChangeArrowheads="1"/>
          </p:cNvPicPr>
          <p:nvPr/>
        </p:nvPicPr>
        <p:blipFill>
          <a:blip r:embed="rId2"/>
          <a:srcRect/>
          <a:stretch>
            <a:fillRect/>
          </a:stretch>
        </p:blipFill>
        <p:spPr bwMode="auto">
          <a:xfrm>
            <a:off x="0" y="0"/>
            <a:ext cx="9103863" cy="6858000"/>
          </a:xfrm>
          <a:prstGeom prst="rect">
            <a:avLst/>
          </a:prstGeom>
          <a:noFill/>
        </p:spPr>
      </p:pic>
      <p:sp>
        <p:nvSpPr>
          <p:cNvPr id="6" name="عنوان 1"/>
          <p:cNvSpPr txBox="1">
            <a:spLocks/>
          </p:cNvSpPr>
          <p:nvPr/>
        </p:nvSpPr>
        <p:spPr>
          <a:xfrm>
            <a:off x="1785918" y="0"/>
            <a:ext cx="7772400" cy="1470025"/>
          </a:xfrm>
          <a:prstGeom prst="rect">
            <a:avLst/>
          </a:prstGeom>
        </p:spPr>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IQ" sz="4400" b="1" i="0" u="none" strike="noStrike" kern="1200" cap="none" spc="0" normalizeH="0" baseline="0" noProof="0" dirty="0" smtClean="0">
                <a:ln>
                  <a:noFill/>
                </a:ln>
                <a:solidFill>
                  <a:schemeClr val="tx1"/>
                </a:solidFill>
                <a:effectLst/>
                <a:uLnTx/>
                <a:uFillTx/>
                <a:latin typeface="+mj-lt"/>
                <a:ea typeface="+mj-ea"/>
                <a:cs typeface="+mj-cs"/>
              </a:rPr>
              <a:t>أنواع الخيوط الجراحية </a:t>
            </a:r>
            <a:endParaRPr kumimoji="0" lang="ar-IQ" sz="44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dirty="0"/>
          </a:p>
        </p:txBody>
      </p:sp>
      <p:pic>
        <p:nvPicPr>
          <p:cNvPr id="54276" name="Picture 4" descr="Plain Gut Surgical Sutures by Ethicon | Medline Industries, Inc."/>
          <p:cNvPicPr>
            <a:picLocks noChangeAspect="1" noChangeArrowheads="1"/>
          </p:cNvPicPr>
          <p:nvPr/>
        </p:nvPicPr>
        <p:blipFill>
          <a:blip r:embed="rId2"/>
          <a:srcRect/>
          <a:stretch>
            <a:fillRect/>
          </a:stretch>
        </p:blipFill>
        <p:spPr bwMode="auto">
          <a:xfrm>
            <a:off x="-32" y="71414"/>
            <a:ext cx="4643470" cy="4643470"/>
          </a:xfrm>
          <a:prstGeom prst="rect">
            <a:avLst/>
          </a:prstGeom>
          <a:noFill/>
        </p:spPr>
      </p:pic>
      <p:pic>
        <p:nvPicPr>
          <p:cNvPr id="54278" name="Picture 6" descr="Catgut Chrome • Medical, Absorbable sutures • SMI"/>
          <p:cNvPicPr>
            <a:picLocks noChangeAspect="1" noChangeArrowheads="1"/>
          </p:cNvPicPr>
          <p:nvPr/>
        </p:nvPicPr>
        <p:blipFill>
          <a:blip r:embed="rId3"/>
          <a:srcRect/>
          <a:stretch>
            <a:fillRect/>
          </a:stretch>
        </p:blipFill>
        <p:spPr bwMode="auto">
          <a:xfrm>
            <a:off x="3786182" y="285728"/>
            <a:ext cx="5143536" cy="460574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357166"/>
            <a:ext cx="8643998" cy="6500834"/>
          </a:xfrm>
        </p:spPr>
        <p:txBody>
          <a:bodyPr>
            <a:normAutofit fontScale="77500" lnSpcReduction="20000"/>
          </a:bodyPr>
          <a:lstStyle/>
          <a:p>
            <a:pPr algn="l" rtl="0"/>
            <a:r>
              <a:rPr lang="en-US" b="1" dirty="0"/>
              <a:t>Synthetic absorbable materials. </a:t>
            </a:r>
            <a:endParaRPr lang="en-US" dirty="0"/>
          </a:p>
          <a:p>
            <a:pPr algn="l" rtl="0"/>
            <a:r>
              <a:rPr lang="en-US" dirty="0"/>
              <a:t>Synthetic absorbable materials </a:t>
            </a:r>
            <a:r>
              <a:rPr lang="en-US" dirty="0" smtClean="0"/>
              <a:t>generally </a:t>
            </a:r>
            <a:r>
              <a:rPr lang="en-US" dirty="0"/>
              <a:t>are broken down by hydrolysis and cause minimal tissue reaction. </a:t>
            </a:r>
          </a:p>
          <a:p>
            <a:pPr algn="l" rtl="0">
              <a:buNone/>
            </a:pPr>
            <a:endParaRPr lang="en-US" dirty="0"/>
          </a:p>
          <a:p>
            <a:pPr algn="l" rtl="0"/>
            <a:r>
              <a:rPr lang="en-US" dirty="0"/>
              <a:t>The time to loss of strength and to absorption is fairly constant even in different tissue. </a:t>
            </a:r>
          </a:p>
          <a:p>
            <a:pPr algn="l" rtl="0">
              <a:buNone/>
            </a:pPr>
            <a:endParaRPr lang="en-US" dirty="0"/>
          </a:p>
          <a:p>
            <a:pPr algn="l" rtl="0"/>
            <a:r>
              <a:rPr lang="en-US" dirty="0"/>
              <a:t>Infection or exposure to digestive enzymes does not significantly influence the rate of absorption of most synthetic absorbable sutures.</a:t>
            </a:r>
          </a:p>
          <a:p>
            <a:pPr algn="l" rtl="0">
              <a:buNone/>
            </a:pPr>
            <a:endParaRPr lang="en-US" dirty="0"/>
          </a:p>
          <a:p>
            <a:pPr algn="l" rtl="0"/>
            <a:r>
              <a:rPr lang="en-US" dirty="0" err="1"/>
              <a:t>Polyglactin</a:t>
            </a:r>
            <a:r>
              <a:rPr lang="en-US" dirty="0"/>
              <a:t> 910 and </a:t>
            </a:r>
            <a:r>
              <a:rPr lang="en-US" dirty="0" err="1"/>
              <a:t>polyglycolic</a:t>
            </a:r>
            <a:r>
              <a:rPr lang="en-US" dirty="0"/>
              <a:t> acid are more rapidly hydrolyzed in alkaline environments, but they are relatively stable in contaminated wounds. </a:t>
            </a:r>
          </a:p>
          <a:p>
            <a:pPr algn="l" rtl="0"/>
            <a:endParaRPr lang="en-US" dirty="0" smtClean="0"/>
          </a:p>
          <a:p>
            <a:pPr algn="l" rtl="0"/>
            <a:r>
              <a:rPr lang="en-US" dirty="0" smtClean="0"/>
              <a:t>However</a:t>
            </a:r>
            <a:r>
              <a:rPr lang="en-US" dirty="0"/>
              <a:t>, any suture that is degraded via hydrolysis may be at risk for accelerated degradation when the bladder is infected with </a:t>
            </a:r>
            <a:r>
              <a:rPr lang="en-US" i="1" dirty="0"/>
              <a:t>Proteus </a:t>
            </a:r>
            <a:r>
              <a:rPr lang="en-US" dirty="0"/>
              <a:t>spp.</a:t>
            </a:r>
          </a:p>
          <a:p>
            <a:pPr algn="l"/>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42852"/>
            <a:ext cx="8572560" cy="6500858"/>
          </a:xfrm>
        </p:spPr>
        <p:txBody>
          <a:bodyPr>
            <a:normAutofit fontScale="92500" lnSpcReduction="20000"/>
          </a:bodyPr>
          <a:lstStyle/>
          <a:p>
            <a:pPr algn="l" rtl="0"/>
            <a:r>
              <a:rPr lang="en-US" b="1" i="1" dirty="0"/>
              <a:t>Monofilament absorbable materials. </a:t>
            </a:r>
            <a:endParaRPr lang="en-US" dirty="0"/>
          </a:p>
          <a:p>
            <a:pPr algn="l" rtl="0">
              <a:buNone/>
            </a:pPr>
            <a:r>
              <a:rPr lang="en-US" dirty="0"/>
              <a:t> </a:t>
            </a:r>
          </a:p>
          <a:p>
            <a:pPr algn="l" rtl="0"/>
            <a:r>
              <a:rPr lang="en-US" dirty="0" err="1"/>
              <a:t>Polydioxanone</a:t>
            </a:r>
            <a:r>
              <a:rPr lang="en-US" dirty="0"/>
              <a:t> and </a:t>
            </a:r>
            <a:r>
              <a:rPr lang="en-US" dirty="0" err="1"/>
              <a:t>polyglyconate</a:t>
            </a:r>
            <a:r>
              <a:rPr lang="en-US" dirty="0"/>
              <a:t> are classic monofilament sutures </a:t>
            </a:r>
            <a:r>
              <a:rPr lang="en-US" dirty="0" smtClean="0"/>
              <a:t>that keep their </a:t>
            </a:r>
            <a:r>
              <a:rPr lang="en-US" dirty="0"/>
              <a:t>tensile strength longer than multifilament sutures with complete absorption occurring in 6 months.</a:t>
            </a:r>
          </a:p>
          <a:p>
            <a:pPr algn="l" rtl="0">
              <a:buNone/>
            </a:pPr>
            <a:r>
              <a:rPr lang="en-US" dirty="0"/>
              <a:t> </a:t>
            </a:r>
          </a:p>
          <a:p>
            <a:pPr algn="l" rtl="0"/>
            <a:r>
              <a:rPr lang="en-US" dirty="0" err="1"/>
              <a:t>Poliglecaprone</a:t>
            </a:r>
            <a:r>
              <a:rPr lang="en-US" dirty="0"/>
              <a:t> 25 and </a:t>
            </a:r>
            <a:r>
              <a:rPr lang="en-US" dirty="0" err="1"/>
              <a:t>glycomer</a:t>
            </a:r>
            <a:r>
              <a:rPr lang="en-US" dirty="0"/>
              <a:t> 631 are relatively new monofilament rapidly absorbable synthetic materials that are pliable, lack stiffness, and have good handling characteristics.</a:t>
            </a:r>
          </a:p>
          <a:p>
            <a:pPr algn="l" rtl="0"/>
            <a:endParaRPr lang="en-US" dirty="0" smtClean="0"/>
          </a:p>
          <a:p>
            <a:pPr algn="l" rtl="0"/>
            <a:r>
              <a:rPr lang="en-US" dirty="0" smtClean="0"/>
              <a:t>These </a:t>
            </a:r>
            <a:r>
              <a:rPr lang="en-US" dirty="0"/>
              <a:t>sutures have good initial tensile strength that deteriorates in 2 to 3 weeks following implantation and are completely absorbed by 120 days.</a:t>
            </a:r>
          </a:p>
          <a:p>
            <a:pPr algn="l" rtl="0"/>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357166"/>
            <a:ext cx="8643998" cy="6500834"/>
          </a:xfrm>
        </p:spPr>
        <p:txBody>
          <a:bodyPr>
            <a:normAutofit fontScale="62500" lnSpcReduction="20000"/>
          </a:bodyPr>
          <a:lstStyle/>
          <a:p>
            <a:pPr algn="l" rtl="0"/>
            <a:r>
              <a:rPr lang="en-US" b="1" i="1" dirty="0"/>
              <a:t>Multifilament absorbable materials.</a:t>
            </a:r>
            <a:endParaRPr lang="en-US" dirty="0"/>
          </a:p>
          <a:p>
            <a:pPr algn="l" rtl="0">
              <a:buNone/>
            </a:pPr>
            <a:endParaRPr lang="en-US" dirty="0"/>
          </a:p>
          <a:p>
            <a:pPr algn="l" rtl="0"/>
            <a:r>
              <a:rPr lang="en-US" b="1" i="1" dirty="0"/>
              <a:t> </a:t>
            </a:r>
            <a:r>
              <a:rPr lang="en-US" b="1" dirty="0" err="1"/>
              <a:t>Polyglycolic</a:t>
            </a:r>
            <a:r>
              <a:rPr lang="en-US" b="1" dirty="0"/>
              <a:t> acid </a:t>
            </a:r>
            <a:r>
              <a:rPr lang="en-US" dirty="0"/>
              <a:t>is braided from filaments extracted from glycolic acid and is available in both coated and uncoated forms.</a:t>
            </a:r>
          </a:p>
          <a:p>
            <a:pPr algn="l" rtl="0">
              <a:buNone/>
            </a:pPr>
            <a:endParaRPr lang="en-US" dirty="0"/>
          </a:p>
          <a:p>
            <a:pPr algn="l" rtl="0"/>
            <a:r>
              <a:rPr lang="en-US" b="1" dirty="0" err="1"/>
              <a:t>Polyglactin</a:t>
            </a:r>
            <a:r>
              <a:rPr lang="en-US" b="1" dirty="0"/>
              <a:t> 910 </a:t>
            </a:r>
            <a:r>
              <a:rPr lang="en-US" dirty="0"/>
              <a:t>is a multifilament suture made of a copolymer of </a:t>
            </a:r>
            <a:r>
              <a:rPr lang="en-US" dirty="0" err="1"/>
              <a:t>lactide</a:t>
            </a:r>
            <a:r>
              <a:rPr lang="en-US" dirty="0"/>
              <a:t> and </a:t>
            </a:r>
            <a:r>
              <a:rPr lang="en-US" dirty="0" err="1"/>
              <a:t>glycolide</a:t>
            </a:r>
            <a:r>
              <a:rPr lang="en-US" dirty="0"/>
              <a:t> with </a:t>
            </a:r>
            <a:r>
              <a:rPr lang="en-US" dirty="0" err="1"/>
              <a:t>polyglactin</a:t>
            </a:r>
            <a:r>
              <a:rPr lang="en-US" dirty="0"/>
              <a:t> 370. It is coated with calcium </a:t>
            </a:r>
            <a:r>
              <a:rPr lang="en-US" dirty="0" err="1"/>
              <a:t>stearate</a:t>
            </a:r>
            <a:r>
              <a:rPr lang="en-US" dirty="0"/>
              <a:t> and its rate of loss of tensile strength is similar to that of </a:t>
            </a:r>
            <a:r>
              <a:rPr lang="en-US" dirty="0" err="1"/>
              <a:t>polyglycolic</a:t>
            </a:r>
            <a:r>
              <a:rPr lang="en-US" dirty="0"/>
              <a:t> acid.</a:t>
            </a:r>
          </a:p>
          <a:p>
            <a:pPr algn="l" rtl="0">
              <a:buNone/>
            </a:pPr>
            <a:endParaRPr lang="en-US" dirty="0"/>
          </a:p>
          <a:p>
            <a:pPr algn="l" rtl="0"/>
            <a:r>
              <a:rPr lang="en-US" b="1" dirty="0" err="1"/>
              <a:t>Polysorb</a:t>
            </a:r>
            <a:r>
              <a:rPr lang="en-US" b="1" dirty="0"/>
              <a:t> </a:t>
            </a:r>
            <a:r>
              <a:rPr lang="en-US" dirty="0" smtClean="0"/>
              <a:t>is </a:t>
            </a:r>
            <a:r>
              <a:rPr lang="en-US" dirty="0"/>
              <a:t>a new synthetic absorbable suture material composed of a </a:t>
            </a:r>
            <a:r>
              <a:rPr lang="en-US" dirty="0" err="1"/>
              <a:t>glycolide</a:t>
            </a:r>
            <a:r>
              <a:rPr lang="en-US" dirty="0"/>
              <a:t>/</a:t>
            </a:r>
            <a:r>
              <a:rPr lang="en-US" dirty="0" err="1"/>
              <a:t>lactide</a:t>
            </a:r>
            <a:r>
              <a:rPr lang="en-US" dirty="0"/>
              <a:t> co-polymer. </a:t>
            </a:r>
            <a:r>
              <a:rPr lang="en-US" dirty="0" err="1"/>
              <a:t>Polysorb</a:t>
            </a:r>
            <a:r>
              <a:rPr lang="en-US" dirty="0"/>
              <a:t> has good initial tensile strength and is completely absorbed by 60 </a:t>
            </a:r>
            <a:r>
              <a:rPr lang="en-US" dirty="0" smtClean="0"/>
              <a:t>days.</a:t>
            </a:r>
            <a:endParaRPr lang="en-US" dirty="0"/>
          </a:p>
          <a:p>
            <a:pPr algn="l" rtl="0">
              <a:buNone/>
            </a:pPr>
            <a:endParaRPr lang="en-US" dirty="0"/>
          </a:p>
          <a:p>
            <a:pPr algn="l" rtl="0"/>
            <a:r>
              <a:rPr lang="en-US" b="1" dirty="0" err="1"/>
              <a:t>Vicryl</a:t>
            </a:r>
            <a:r>
              <a:rPr lang="en-US" b="1" dirty="0"/>
              <a:t> </a:t>
            </a:r>
            <a:r>
              <a:rPr lang="en-US" b="1" dirty="0" err="1"/>
              <a:t>Rapide</a:t>
            </a:r>
            <a:r>
              <a:rPr lang="en-US" b="1" dirty="0"/>
              <a:t> </a:t>
            </a:r>
            <a:r>
              <a:rPr lang="en-US" dirty="0" smtClean="0"/>
              <a:t>is </a:t>
            </a:r>
            <a:r>
              <a:rPr lang="en-US" dirty="0"/>
              <a:t>a relatively new, rapidly absorbed, synthetic braided suture that has an initial strength that is comparable to nylon and gut. However, the tensile strength declines to 50% in 5 to 6 days, and it is completely absorbed in 42 days. This suture is indicated for superficial closure of mucosa, gingival closure, and </a:t>
            </a:r>
            <a:r>
              <a:rPr lang="en-US" dirty="0" err="1"/>
              <a:t>periocular</a:t>
            </a:r>
            <a:r>
              <a:rPr lang="en-US" dirty="0"/>
              <a:t> skin closure.</a:t>
            </a:r>
          </a:p>
          <a:p>
            <a:pPr algn="l" rtl="0">
              <a:buNone/>
            </a:pPr>
            <a:endParaRPr lang="en-US" dirty="0"/>
          </a:p>
          <a:p>
            <a:pPr algn="l" rtl="0"/>
            <a:r>
              <a:rPr lang="en-US" b="1" dirty="0" err="1"/>
              <a:t>Vicryl</a:t>
            </a:r>
            <a:r>
              <a:rPr lang="en-US" b="1" dirty="0"/>
              <a:t> Plus </a:t>
            </a:r>
            <a:r>
              <a:rPr lang="en-US" dirty="0" smtClean="0"/>
              <a:t>is </a:t>
            </a:r>
            <a:r>
              <a:rPr lang="en-US" dirty="0"/>
              <a:t>a new suture that was designed to reduce bacterial colonization on the suture. It has been coated with an antibacterial agent, </a:t>
            </a:r>
            <a:r>
              <a:rPr lang="en-US" dirty="0" err="1"/>
              <a:t>triclosan</a:t>
            </a:r>
            <a:r>
              <a:rPr lang="en-US" dirty="0"/>
              <a:t>.</a:t>
            </a:r>
          </a:p>
          <a:p>
            <a:pPr algn="l"/>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142852"/>
            <a:ext cx="8401080" cy="6643710"/>
          </a:xfrm>
        </p:spPr>
        <p:txBody>
          <a:bodyPr>
            <a:normAutofit fontScale="92500" lnSpcReduction="10000"/>
          </a:bodyPr>
          <a:lstStyle/>
          <a:p>
            <a:pPr algn="l" rtl="0"/>
            <a:r>
              <a:rPr lang="en-US" b="1" dirty="0" err="1"/>
              <a:t>Nonabsorbable</a:t>
            </a:r>
            <a:r>
              <a:rPr lang="en-US" b="1" dirty="0"/>
              <a:t> Suture Materials</a:t>
            </a:r>
            <a:endParaRPr lang="en-US" dirty="0"/>
          </a:p>
          <a:p>
            <a:pPr algn="l" rtl="0">
              <a:buNone/>
            </a:pPr>
            <a:r>
              <a:rPr lang="en-US" b="1" dirty="0" smtClean="0"/>
              <a:t>Organic </a:t>
            </a:r>
            <a:r>
              <a:rPr lang="en-US" b="1" dirty="0" err="1"/>
              <a:t>nonabsorbable</a:t>
            </a:r>
            <a:r>
              <a:rPr lang="en-US" b="1" dirty="0"/>
              <a:t> materials.</a:t>
            </a:r>
            <a:endParaRPr lang="en-US" dirty="0"/>
          </a:p>
          <a:p>
            <a:pPr algn="l" rtl="0">
              <a:buNone/>
            </a:pPr>
            <a:r>
              <a:rPr lang="en-US" dirty="0"/>
              <a:t> </a:t>
            </a:r>
          </a:p>
          <a:p>
            <a:pPr algn="l" rtl="0"/>
            <a:r>
              <a:rPr lang="en-US" dirty="0"/>
              <a:t>Silk is the most common organic </a:t>
            </a:r>
            <a:r>
              <a:rPr lang="en-US" dirty="0" err="1"/>
              <a:t>nonabsorbable</a:t>
            </a:r>
            <a:r>
              <a:rPr lang="en-US" dirty="0"/>
              <a:t> suture material used. It is a braided multifilament suture made by a special type of silkworm and is marketed as uncoated or coated. Silk has excellent handling characteristics and often is used in cardiovascular procedures;</a:t>
            </a:r>
          </a:p>
          <a:p>
            <a:pPr algn="l" rtl="0">
              <a:buNone/>
            </a:pPr>
            <a:endParaRPr lang="en-US" dirty="0"/>
          </a:p>
          <a:p>
            <a:pPr algn="l" rtl="0"/>
            <a:r>
              <a:rPr lang="en-US" dirty="0" smtClean="0"/>
              <a:t>It </a:t>
            </a:r>
            <a:r>
              <a:rPr lang="en-US" dirty="0"/>
              <a:t>should also be avoided in contaminated sites; one silk suture may reduce the number of bacteria required to induce infection in a wound from </a:t>
            </a:r>
            <a:r>
              <a:rPr lang="en-US" dirty="0" smtClean="0"/>
              <a:t>10 6 </a:t>
            </a:r>
            <a:r>
              <a:rPr lang="en-US" dirty="0"/>
              <a:t>to </a:t>
            </a:r>
            <a:r>
              <a:rPr lang="en-US" dirty="0" smtClean="0"/>
              <a:t>10 3.</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14290"/>
            <a:ext cx="8715436" cy="6429420"/>
          </a:xfrm>
        </p:spPr>
        <p:txBody>
          <a:bodyPr>
            <a:normAutofit lnSpcReduction="10000"/>
          </a:bodyPr>
          <a:lstStyle/>
          <a:p>
            <a:pPr algn="l" rtl="0"/>
            <a:r>
              <a:rPr lang="en-US" b="1" dirty="0"/>
              <a:t>Synthetic </a:t>
            </a:r>
            <a:r>
              <a:rPr lang="en-US" b="1" dirty="0" err="1"/>
              <a:t>nonabsorbable</a:t>
            </a:r>
            <a:r>
              <a:rPr lang="en-US" b="1" dirty="0"/>
              <a:t> materials. </a:t>
            </a:r>
            <a:endParaRPr lang="en-US" dirty="0"/>
          </a:p>
          <a:p>
            <a:pPr algn="l" rtl="0">
              <a:buNone/>
            </a:pPr>
            <a:endParaRPr lang="en-US" dirty="0"/>
          </a:p>
          <a:p>
            <a:pPr algn="l" rtl="0"/>
            <a:r>
              <a:rPr lang="en-US" dirty="0"/>
              <a:t>Synthetic </a:t>
            </a:r>
            <a:r>
              <a:rPr lang="en-US" dirty="0" err="1"/>
              <a:t>nonabsorbable</a:t>
            </a:r>
            <a:r>
              <a:rPr lang="en-US" dirty="0"/>
              <a:t> suture materials </a:t>
            </a:r>
            <a:r>
              <a:rPr lang="en-US" dirty="0" smtClean="0"/>
              <a:t>are </a:t>
            </a:r>
            <a:r>
              <a:rPr lang="en-US" dirty="0"/>
              <a:t>marketed as </a:t>
            </a:r>
          </a:p>
          <a:p>
            <a:pPr algn="l" rtl="0">
              <a:buNone/>
            </a:pPr>
            <a:endParaRPr lang="en-US" dirty="0"/>
          </a:p>
          <a:p>
            <a:pPr lvl="0" algn="l" rtl="0">
              <a:buNone/>
            </a:pPr>
            <a:r>
              <a:rPr lang="en-US" dirty="0" smtClean="0"/>
              <a:t>1. braided multifilament threads (e.g., polyester or coated </a:t>
            </a:r>
            <a:r>
              <a:rPr lang="en-US" dirty="0" err="1" smtClean="0"/>
              <a:t>caprolactam</a:t>
            </a:r>
            <a:r>
              <a:rPr lang="en-US" dirty="0" smtClean="0"/>
              <a:t>) </a:t>
            </a:r>
            <a:r>
              <a:rPr lang="en-US" dirty="0"/>
              <a:t>or </a:t>
            </a:r>
          </a:p>
          <a:p>
            <a:pPr lvl="0" algn="l" rtl="0">
              <a:buNone/>
            </a:pPr>
            <a:r>
              <a:rPr lang="en-US" dirty="0" smtClean="0"/>
              <a:t>2. monofilament </a:t>
            </a:r>
            <a:r>
              <a:rPr lang="en-US" dirty="0"/>
              <a:t>threads (e.g., polypropylene, </a:t>
            </a:r>
            <a:r>
              <a:rPr lang="en-US" dirty="0" err="1"/>
              <a:t>olyamide</a:t>
            </a:r>
            <a:r>
              <a:rPr lang="en-US" dirty="0"/>
              <a:t>, or </a:t>
            </a:r>
            <a:r>
              <a:rPr lang="en-US" dirty="0" err="1"/>
              <a:t>polybutester</a:t>
            </a:r>
            <a:r>
              <a:rPr lang="en-US" dirty="0"/>
              <a:t>).</a:t>
            </a:r>
          </a:p>
          <a:p>
            <a:pPr algn="l" rtl="0">
              <a:buNone/>
            </a:pPr>
            <a:endParaRPr lang="en-US" dirty="0"/>
          </a:p>
          <a:p>
            <a:pPr algn="l" rtl="0"/>
            <a:r>
              <a:rPr lang="en-US" dirty="0"/>
              <a:t>These sutures are typically strong and induce minimal tissue reaction. </a:t>
            </a:r>
          </a:p>
          <a:p>
            <a:pPr algn="l" rtl="0">
              <a:buNone/>
            </a:pPr>
            <a:endParaRPr lang="en-US" dirty="0" smtClean="0"/>
          </a:p>
          <a:p>
            <a:pPr algn="l" rtl="0">
              <a:buNone/>
            </a:pPr>
            <a:endParaRPr lang="en-US" dirty="0"/>
          </a:p>
          <a:p>
            <a:pPr algn="l" rtl="0"/>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4000504"/>
          </a:xfrm>
        </p:spPr>
        <p:txBody>
          <a:bodyPr>
            <a:normAutofit fontScale="85000" lnSpcReduction="20000"/>
          </a:bodyPr>
          <a:lstStyle/>
          <a:p>
            <a:pPr algn="l" rtl="0"/>
            <a:r>
              <a:rPr lang="en-US" b="1" dirty="0"/>
              <a:t>Metallic sutures. </a:t>
            </a:r>
            <a:endParaRPr lang="en-US" dirty="0"/>
          </a:p>
          <a:p>
            <a:pPr algn="l" rtl="0">
              <a:buNone/>
            </a:pPr>
            <a:r>
              <a:rPr lang="en-US" dirty="0"/>
              <a:t>Stainless steel is the metallic suture most commonly used and is available as a monofilament or multifilament twisted wire. </a:t>
            </a:r>
          </a:p>
          <a:p>
            <a:pPr algn="l" rtl="0">
              <a:buNone/>
            </a:pPr>
            <a:endParaRPr lang="en-US" dirty="0"/>
          </a:p>
          <a:p>
            <a:pPr algn="l" rtl="0">
              <a:buNone/>
            </a:pPr>
            <a:r>
              <a:rPr lang="en-US" dirty="0"/>
              <a:t>Surgical steel is strong </a:t>
            </a:r>
            <a:r>
              <a:rPr lang="en-US" dirty="0" smtClean="0"/>
              <a:t>with </a:t>
            </a:r>
            <a:r>
              <a:rPr lang="en-US" dirty="0"/>
              <a:t>minimal tissue reaction, but knot ends evoke an inflammatory reaction. Stainless steel has a tendency to cut </a:t>
            </a:r>
            <a:r>
              <a:rPr lang="en-US" dirty="0" smtClean="0"/>
              <a:t>tissue.</a:t>
            </a:r>
            <a:endParaRPr lang="en-US" dirty="0"/>
          </a:p>
          <a:p>
            <a:pPr algn="l" rtl="0">
              <a:buNone/>
            </a:pPr>
            <a:endParaRPr lang="en-US" dirty="0"/>
          </a:p>
          <a:p>
            <a:pPr algn="l" rtl="0">
              <a:buNone/>
            </a:pPr>
            <a:r>
              <a:rPr lang="en-US" dirty="0"/>
              <a:t> It is stable in contaminated wounds and is the standard for judging knot security and tissue reaction to suture materials.</a:t>
            </a:r>
            <a:endParaRPr lang="ar-IQ" dirty="0"/>
          </a:p>
        </p:txBody>
      </p:sp>
      <p:pic>
        <p:nvPicPr>
          <p:cNvPr id="10242" name="Picture 2" descr="Stainless Steel Sutures, Medical Suture, टांके लगाने का धागा - Sutures  Manufacturing Company, Bengaluru | ID: 3687238573"/>
          <p:cNvPicPr>
            <a:picLocks noChangeAspect="1" noChangeArrowheads="1"/>
          </p:cNvPicPr>
          <p:nvPr/>
        </p:nvPicPr>
        <p:blipFill>
          <a:blip r:embed="rId2"/>
          <a:srcRect/>
          <a:stretch>
            <a:fillRect/>
          </a:stretch>
        </p:blipFill>
        <p:spPr bwMode="auto">
          <a:xfrm>
            <a:off x="4381500" y="3762375"/>
            <a:ext cx="4762500" cy="30956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357166"/>
            <a:ext cx="8501122" cy="6215106"/>
          </a:xfrm>
        </p:spPr>
        <p:txBody>
          <a:bodyPr/>
          <a:lstStyle/>
          <a:p>
            <a:pPr algn="l" rtl="0">
              <a:buNone/>
            </a:pPr>
            <a:r>
              <a:rPr lang="en-US" b="1" dirty="0"/>
              <a:t>Specific Suturing Materials</a:t>
            </a:r>
            <a:endParaRPr lang="en-US" dirty="0"/>
          </a:p>
          <a:p>
            <a:pPr algn="l" rtl="0">
              <a:buNone/>
            </a:pPr>
            <a:r>
              <a:rPr lang="en-US" dirty="0"/>
              <a:t>Suture materials may be classified according to </a:t>
            </a:r>
          </a:p>
          <a:p>
            <a:pPr marL="514350" lvl="0" indent="-514350" algn="l" rtl="0">
              <a:buFont typeface="+mj-lt"/>
              <a:buAutoNum type="arabicPeriod"/>
            </a:pPr>
            <a:r>
              <a:rPr lang="en-US" dirty="0"/>
              <a:t>their behavior in tissue (absorbable or </a:t>
            </a:r>
            <a:r>
              <a:rPr lang="en-US" dirty="0" err="1"/>
              <a:t>nonabsorbable</a:t>
            </a:r>
            <a:r>
              <a:rPr lang="en-US" dirty="0"/>
              <a:t>), </a:t>
            </a:r>
          </a:p>
          <a:p>
            <a:pPr marL="514350" lvl="0" indent="-514350" algn="l" rtl="0">
              <a:buFont typeface="+mj-lt"/>
              <a:buAutoNum type="arabicPeriod"/>
            </a:pPr>
            <a:r>
              <a:rPr lang="en-US" dirty="0"/>
              <a:t>their structure (monofilament or multifilament), </a:t>
            </a:r>
            <a:r>
              <a:rPr lang="en-US" dirty="0" smtClean="0"/>
              <a:t> </a:t>
            </a:r>
            <a:endParaRPr lang="en-US" dirty="0"/>
          </a:p>
          <a:p>
            <a:pPr marL="514350" lvl="0" indent="-514350" algn="l" rtl="0">
              <a:buFont typeface="+mj-lt"/>
              <a:buAutoNum type="arabicPeriod"/>
            </a:pPr>
            <a:r>
              <a:rPr lang="en-US" dirty="0"/>
              <a:t>their origin (synthetic, organic, or metallic</a:t>
            </a:r>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pic>
        <p:nvPicPr>
          <p:cNvPr id="4" name="صورة 3"/>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472518" cy="6286544"/>
          </a:xfrm>
        </p:spPr>
        <p:txBody>
          <a:bodyPr/>
          <a:lstStyle/>
          <a:p>
            <a:pPr algn="l" rtl="0"/>
            <a:r>
              <a:rPr lang="en-US" dirty="0"/>
              <a:t>Two major mechanisms of absorption result in the degradation </a:t>
            </a:r>
            <a:r>
              <a:rPr lang="en-US" dirty="0" smtClean="0"/>
              <a:t>of absorbable </a:t>
            </a:r>
            <a:r>
              <a:rPr lang="en-US" dirty="0"/>
              <a:t>sutures.  </a:t>
            </a:r>
            <a:endParaRPr lang="en-US" dirty="0" smtClean="0"/>
          </a:p>
          <a:p>
            <a:pPr algn="l" rtl="0">
              <a:buNone/>
            </a:pPr>
            <a:endParaRPr lang="en-US" dirty="0"/>
          </a:p>
          <a:p>
            <a:pPr marL="514350" lvl="0" indent="-514350" algn="l" rtl="0">
              <a:buFont typeface="+mj-lt"/>
              <a:buAutoNum type="arabicPeriod"/>
            </a:pPr>
            <a:r>
              <a:rPr lang="en-US" dirty="0"/>
              <a:t>Sutures of organic origin, such as surgical gut, are gradually digested by tissue enzymes and </a:t>
            </a:r>
            <a:r>
              <a:rPr lang="en-US" dirty="0" err="1"/>
              <a:t>phagocytized</a:t>
            </a:r>
            <a:r>
              <a:rPr lang="en-US" dirty="0"/>
              <a:t>, </a:t>
            </a:r>
          </a:p>
          <a:p>
            <a:pPr marL="514350" lvl="0" indent="-514350" algn="l" rtl="0">
              <a:buFont typeface="+mj-lt"/>
              <a:buAutoNum type="arabicPeriod"/>
            </a:pPr>
            <a:r>
              <a:rPr lang="en-US" dirty="0"/>
              <a:t>sutures manufactured from synthetic polymers are principally broken down by hydrolysis</a:t>
            </a:r>
            <a:r>
              <a:rPr lang="en-US" dirty="0" smtClean="0"/>
              <a:t>.</a:t>
            </a:r>
          </a:p>
          <a:p>
            <a:pPr marL="514350" lvl="0" indent="-514350" algn="l" rtl="0">
              <a:buNone/>
            </a:pPr>
            <a:endParaRPr lang="en-US" dirty="0"/>
          </a:p>
          <a:p>
            <a:pPr lvl="0" algn="l" rtl="0"/>
            <a:r>
              <a:rPr lang="en-US" dirty="0" err="1"/>
              <a:t>Nonabsorbable</a:t>
            </a:r>
            <a:r>
              <a:rPr lang="en-US" dirty="0"/>
              <a:t> sutures are ultimately encapsulated or walled off by fibrous tissue.</a:t>
            </a:r>
          </a:p>
          <a:p>
            <a:pPr algn="l" rtl="0"/>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357166"/>
            <a:ext cx="8401080" cy="6215106"/>
          </a:xfrm>
        </p:spPr>
        <p:txBody>
          <a:bodyPr>
            <a:normAutofit fontScale="85000" lnSpcReduction="20000"/>
          </a:bodyPr>
          <a:lstStyle/>
          <a:p>
            <a:pPr algn="l" rtl="0"/>
            <a:r>
              <a:rPr lang="en-US" dirty="0"/>
              <a:t>Monofilament sutures are made of a single strand of material and therefore have less tissue drag than multifilament sutures and do not have interstices that may harbor bacteria or fluid. </a:t>
            </a:r>
          </a:p>
          <a:p>
            <a:pPr algn="l" rtl="0">
              <a:buNone/>
            </a:pPr>
            <a:endParaRPr lang="en-US" dirty="0"/>
          </a:p>
          <a:p>
            <a:pPr algn="l" rtl="0"/>
            <a:r>
              <a:rPr lang="en-US" dirty="0"/>
              <a:t>Care should be used in handling monofilament suture because </a:t>
            </a:r>
            <a:r>
              <a:rPr lang="en-US" dirty="0" smtClean="0"/>
              <a:t>damaging </a:t>
            </a:r>
            <a:r>
              <a:rPr lang="en-US" dirty="0"/>
              <a:t>the material with forceps or needle holders may weaken the suture and predispose it to breakage.</a:t>
            </a:r>
          </a:p>
          <a:p>
            <a:pPr algn="l" rtl="0">
              <a:buNone/>
            </a:pPr>
            <a:endParaRPr lang="en-US" dirty="0"/>
          </a:p>
          <a:p>
            <a:pPr algn="l" rtl="0"/>
            <a:r>
              <a:rPr lang="en-US" dirty="0"/>
              <a:t>Multifilament sutures consist of several strands of suture that are twisted or braided together. Multifilament sutures generally are more pliable and flexible than monofilament sutures. They may be coated to reduce tissue drag and enhance handling characteristics.</a:t>
            </a:r>
          </a:p>
          <a:p>
            <a:pPr algn="l"/>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pic>
        <p:nvPicPr>
          <p:cNvPr id="56322" name="Picture 2" descr="SUTURES AND SUTURING"/>
          <p:cNvPicPr>
            <a:picLocks noChangeAspect="1" noChangeArrowheads="1"/>
          </p:cNvPicPr>
          <p:nvPr/>
        </p:nvPicPr>
        <p:blipFill>
          <a:blip r:embed="rId2"/>
          <a:srcRect/>
          <a:stretch>
            <a:fillRect/>
          </a:stretch>
        </p:blipFill>
        <p:spPr bwMode="auto">
          <a:xfrm>
            <a:off x="142844" y="71414"/>
            <a:ext cx="8786874" cy="659704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500042"/>
            <a:ext cx="8572560" cy="6143668"/>
          </a:xfrm>
        </p:spPr>
        <p:txBody>
          <a:bodyPr>
            <a:normAutofit fontScale="85000" lnSpcReduction="10000"/>
          </a:bodyPr>
          <a:lstStyle/>
          <a:p>
            <a:pPr algn="l" rtl="0"/>
            <a:r>
              <a:rPr lang="en-US" b="1" dirty="0"/>
              <a:t>Absorbable Suture Materials</a:t>
            </a:r>
            <a:endParaRPr lang="en-US" dirty="0"/>
          </a:p>
          <a:p>
            <a:pPr algn="l" rtl="0"/>
            <a:r>
              <a:rPr lang="en-US" dirty="0"/>
              <a:t>Absorbable suture materials (e.g., surgical gut, </a:t>
            </a:r>
            <a:r>
              <a:rPr lang="en-US" dirty="0" err="1"/>
              <a:t>polyglycolic</a:t>
            </a:r>
            <a:r>
              <a:rPr lang="en-US" dirty="0"/>
              <a:t> acid [</a:t>
            </a:r>
            <a:r>
              <a:rPr lang="en-US" dirty="0" err="1"/>
              <a:t>Dexon</a:t>
            </a:r>
            <a:r>
              <a:rPr lang="en-US" dirty="0"/>
              <a:t>, </a:t>
            </a:r>
            <a:r>
              <a:rPr lang="en-US" dirty="0" err="1"/>
              <a:t>Covidien</a:t>
            </a:r>
            <a:r>
              <a:rPr lang="en-US" dirty="0"/>
              <a:t>, Mansfield, Mass.], </a:t>
            </a:r>
            <a:r>
              <a:rPr lang="en-US" dirty="0" err="1"/>
              <a:t>polyglactin</a:t>
            </a:r>
            <a:r>
              <a:rPr lang="en-US" dirty="0"/>
              <a:t> 910 [</a:t>
            </a:r>
            <a:r>
              <a:rPr lang="en-US" dirty="0" err="1"/>
              <a:t>Vicryl</a:t>
            </a:r>
            <a:r>
              <a:rPr lang="en-US" dirty="0"/>
              <a:t>, Ethicon, Somerville, N.J.], </a:t>
            </a:r>
            <a:r>
              <a:rPr lang="en-US" dirty="0" err="1"/>
              <a:t>polydioxanone</a:t>
            </a:r>
            <a:r>
              <a:rPr lang="en-US" dirty="0"/>
              <a:t> [PDS II, Ethicon, Somerville, N.J.], </a:t>
            </a:r>
            <a:r>
              <a:rPr lang="en-US" dirty="0" err="1"/>
              <a:t>polyglyconate</a:t>
            </a:r>
            <a:r>
              <a:rPr lang="en-US" dirty="0"/>
              <a:t> [</a:t>
            </a:r>
            <a:r>
              <a:rPr lang="en-US" dirty="0" err="1"/>
              <a:t>Maxon</a:t>
            </a:r>
            <a:r>
              <a:rPr lang="en-US" dirty="0"/>
              <a:t>, </a:t>
            </a:r>
            <a:r>
              <a:rPr lang="en-US" dirty="0" err="1"/>
              <a:t>Covidien</a:t>
            </a:r>
            <a:r>
              <a:rPr lang="en-US" dirty="0"/>
              <a:t>, Mansfield Mass.], </a:t>
            </a:r>
            <a:r>
              <a:rPr lang="en-US" dirty="0" err="1"/>
              <a:t>poliglecaprone</a:t>
            </a:r>
            <a:r>
              <a:rPr lang="en-US" dirty="0"/>
              <a:t> 25 [</a:t>
            </a:r>
            <a:r>
              <a:rPr lang="en-US" dirty="0" err="1"/>
              <a:t>Monocryl</a:t>
            </a:r>
            <a:r>
              <a:rPr lang="en-US" dirty="0"/>
              <a:t>, Ethicon, Somerville, N.J.], </a:t>
            </a:r>
            <a:r>
              <a:rPr lang="en-US" dirty="0" err="1"/>
              <a:t>glycomer</a:t>
            </a:r>
            <a:r>
              <a:rPr lang="en-US" dirty="0"/>
              <a:t> 631 [</a:t>
            </a:r>
            <a:r>
              <a:rPr lang="en-US" dirty="0" err="1"/>
              <a:t>Biosyn</a:t>
            </a:r>
            <a:r>
              <a:rPr lang="en-US" dirty="0"/>
              <a:t>, </a:t>
            </a:r>
            <a:r>
              <a:rPr lang="en-US" dirty="0" err="1"/>
              <a:t>Covidien</a:t>
            </a:r>
            <a:r>
              <a:rPr lang="en-US" dirty="0"/>
              <a:t>, Mansfield, Mass.])</a:t>
            </a:r>
          </a:p>
          <a:p>
            <a:pPr algn="l" rtl="0">
              <a:buNone/>
            </a:pPr>
            <a:endParaRPr lang="en-US" dirty="0"/>
          </a:p>
          <a:p>
            <a:pPr algn="l" rtl="0"/>
            <a:r>
              <a:rPr lang="en-US" dirty="0"/>
              <a:t> lose most of their tensile strength within 60 days and eventually disappear from the tissue </a:t>
            </a:r>
            <a:r>
              <a:rPr lang="en-US" dirty="0" smtClean="0"/>
              <a:t>implantation site </a:t>
            </a:r>
            <a:r>
              <a:rPr lang="en-US" dirty="0"/>
              <a:t>because they have been </a:t>
            </a:r>
            <a:r>
              <a:rPr lang="en-US" dirty="0" err="1"/>
              <a:t>phagocytized</a:t>
            </a:r>
            <a:r>
              <a:rPr lang="en-US" dirty="0"/>
              <a:t> or </a:t>
            </a:r>
            <a:r>
              <a:rPr lang="en-US" dirty="0" smtClean="0"/>
              <a:t>hydrolyzed. </a:t>
            </a:r>
          </a:p>
          <a:p>
            <a:pPr algn="l" rtl="0"/>
            <a:endParaRPr lang="en-US" dirty="0" smtClean="0"/>
          </a:p>
          <a:p>
            <a:pPr algn="l" rtl="0"/>
            <a:r>
              <a:rPr lang="en-US" dirty="0" smtClean="0"/>
              <a:t>The </a:t>
            </a:r>
            <a:r>
              <a:rPr lang="en-US" dirty="0"/>
              <a:t>time to loss of strength and for complete absorption varies among suture materials.</a:t>
            </a:r>
          </a:p>
          <a:p>
            <a:pPr algn="l"/>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844" y="285728"/>
            <a:ext cx="8858280" cy="6357982"/>
          </a:xfrm>
        </p:spPr>
        <p:txBody>
          <a:bodyPr>
            <a:noAutofit/>
          </a:bodyPr>
          <a:lstStyle/>
          <a:p>
            <a:pPr algn="l" rtl="0"/>
            <a:r>
              <a:rPr lang="en-US" sz="2400" b="1" dirty="0"/>
              <a:t>Organic absorbable materials. </a:t>
            </a:r>
            <a:endParaRPr lang="en-US" sz="2400" dirty="0"/>
          </a:p>
          <a:p>
            <a:pPr algn="l" rtl="0">
              <a:buNone/>
            </a:pPr>
            <a:endParaRPr lang="en-US" sz="2400" dirty="0"/>
          </a:p>
          <a:p>
            <a:pPr algn="l" rtl="0"/>
            <a:r>
              <a:rPr lang="en-US" sz="2400" b="1" dirty="0"/>
              <a:t>Catgut (surgical gut</a:t>
            </a:r>
            <a:r>
              <a:rPr lang="en-US" sz="2400" dirty="0" smtClean="0"/>
              <a:t>) </a:t>
            </a:r>
            <a:r>
              <a:rPr lang="en-US" sz="2400" dirty="0"/>
              <a:t>is the most common </a:t>
            </a:r>
            <a:r>
              <a:rPr lang="en-US" sz="2400" dirty="0" err="1"/>
              <a:t>nonsynthetic</a:t>
            </a:r>
            <a:r>
              <a:rPr lang="en-US" sz="2400" dirty="0"/>
              <a:t> absorbable suture material.</a:t>
            </a:r>
          </a:p>
          <a:p>
            <a:pPr algn="l" rtl="0">
              <a:buNone/>
            </a:pPr>
            <a:endParaRPr lang="en-US" sz="2400" dirty="0"/>
          </a:p>
          <a:p>
            <a:pPr algn="l" rtl="0"/>
            <a:r>
              <a:rPr lang="en-US" sz="2400" dirty="0" smtClean="0"/>
              <a:t>Although once very popular, </a:t>
            </a:r>
            <a:r>
              <a:rPr lang="en-US" sz="2400" dirty="0"/>
              <a:t>its use has decreased substantially in veterinary </a:t>
            </a:r>
            <a:r>
              <a:rPr lang="en-US" sz="2400" dirty="0" smtClean="0"/>
              <a:t>medicine with the appearance of strong monofilament </a:t>
            </a:r>
            <a:r>
              <a:rPr lang="en-US" sz="2400" dirty="0"/>
              <a:t>synthetic absorbable suture materials</a:t>
            </a:r>
            <a:r>
              <a:rPr lang="en-US" sz="2400" dirty="0" smtClean="0"/>
              <a:t>.</a:t>
            </a:r>
          </a:p>
          <a:p>
            <a:pPr algn="l" rtl="0">
              <a:buNone/>
            </a:pPr>
            <a:endParaRPr lang="en-US" sz="2400" dirty="0"/>
          </a:p>
          <a:p>
            <a:pPr algn="l" rtl="0"/>
            <a:r>
              <a:rPr lang="en-US" sz="2400" dirty="0"/>
              <a:t>The word </a:t>
            </a:r>
            <a:r>
              <a:rPr lang="en-US" sz="2400" i="1" dirty="0"/>
              <a:t>catgut </a:t>
            </a:r>
            <a:r>
              <a:rPr lang="en-US" sz="2400" dirty="0"/>
              <a:t>is derived from the term </a:t>
            </a:r>
            <a:r>
              <a:rPr lang="en-US" sz="2400" i="1" dirty="0" err="1"/>
              <a:t>kitgut</a:t>
            </a:r>
            <a:r>
              <a:rPr lang="en-US" sz="2400" i="1" dirty="0"/>
              <a:t> </a:t>
            </a:r>
            <a:r>
              <a:rPr lang="en-US" sz="2400" dirty="0"/>
              <a:t>or </a:t>
            </a:r>
            <a:r>
              <a:rPr lang="en-US" sz="2400" i="1" dirty="0" err="1"/>
              <a:t>kitstring</a:t>
            </a:r>
            <a:r>
              <a:rPr lang="en-US" sz="2400" i="1" dirty="0"/>
              <a:t> </a:t>
            </a:r>
            <a:r>
              <a:rPr lang="en-US" sz="2400" dirty="0"/>
              <a:t> (the string used on a kit, or fiddle). </a:t>
            </a:r>
            <a:endParaRPr lang="en-US" sz="2400" dirty="0" smtClean="0"/>
          </a:p>
          <a:p>
            <a:pPr algn="l" rtl="0">
              <a:buNone/>
            </a:pPr>
            <a:endParaRPr lang="en-US" sz="2400" dirty="0"/>
          </a:p>
          <a:p>
            <a:pPr algn="l" rtl="0"/>
            <a:r>
              <a:rPr lang="en-US" sz="2400" dirty="0"/>
              <a:t>Misinterpretation of the word </a:t>
            </a:r>
            <a:r>
              <a:rPr lang="en-US" sz="2400" i="1" dirty="0"/>
              <a:t>kit </a:t>
            </a:r>
            <a:r>
              <a:rPr lang="en-US" sz="2400" dirty="0"/>
              <a:t>as referring to a young cat led to the use of the term </a:t>
            </a:r>
            <a:r>
              <a:rPr lang="en-US" sz="2400" i="1" dirty="0"/>
              <a:t>catgut</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4043362" cy="368280"/>
          </a:xfrm>
        </p:spPr>
        <p:txBody>
          <a:bodyPr>
            <a:normAutofit fontScale="90000"/>
          </a:bodyPr>
          <a:lstStyle/>
          <a:p>
            <a:r>
              <a:rPr lang="en-US" sz="2800" b="1" dirty="0" smtClean="0"/>
              <a:t>Catgut (surgical gut)</a:t>
            </a:r>
            <a:endParaRPr lang="ar-IQ" sz="2800" dirty="0"/>
          </a:p>
        </p:txBody>
      </p:sp>
      <p:sp>
        <p:nvSpPr>
          <p:cNvPr id="3" name="عنصر نائب للمحتوى 2"/>
          <p:cNvSpPr>
            <a:spLocks noGrp="1"/>
          </p:cNvSpPr>
          <p:nvPr>
            <p:ph idx="1"/>
          </p:nvPr>
        </p:nvSpPr>
        <p:spPr>
          <a:xfrm>
            <a:off x="457200" y="1000108"/>
            <a:ext cx="8229600" cy="5572164"/>
          </a:xfrm>
        </p:spPr>
        <p:txBody>
          <a:bodyPr>
            <a:noAutofit/>
          </a:bodyPr>
          <a:lstStyle/>
          <a:p>
            <a:pPr algn="l" rtl="0"/>
            <a:r>
              <a:rPr lang="en-US" sz="2400" dirty="0" smtClean="0"/>
              <a:t>Surgical gut is in fact made from the </a:t>
            </a:r>
            <a:r>
              <a:rPr lang="en-US" sz="2400" dirty="0" err="1" smtClean="0"/>
              <a:t>submucosa</a:t>
            </a:r>
            <a:r>
              <a:rPr lang="en-US" sz="2400" dirty="0" smtClean="0"/>
              <a:t> of sheep intestine or the </a:t>
            </a:r>
            <a:r>
              <a:rPr lang="en-US" sz="2400" dirty="0" err="1" smtClean="0"/>
              <a:t>serosa</a:t>
            </a:r>
            <a:r>
              <a:rPr lang="en-US" sz="2400" dirty="0" smtClean="0"/>
              <a:t> of bovine intestine and is approximately 90% collagen.</a:t>
            </a:r>
          </a:p>
          <a:p>
            <a:pPr algn="l" rtl="0"/>
            <a:endParaRPr lang="en-US" sz="2000" dirty="0" smtClean="0"/>
          </a:p>
          <a:p>
            <a:pPr algn="l" rtl="0"/>
            <a:r>
              <a:rPr lang="en-US" sz="2400" dirty="0" smtClean="0"/>
              <a:t>It is broken down by </a:t>
            </a:r>
            <a:r>
              <a:rPr lang="en-US" sz="2400" dirty="0" err="1" smtClean="0"/>
              <a:t>phagocytosis</a:t>
            </a:r>
            <a:r>
              <a:rPr lang="en-US" sz="2400" dirty="0" smtClean="0"/>
              <a:t> and, in contrast with other suture materials, results a notable inflammatory reaction.</a:t>
            </a:r>
          </a:p>
          <a:p>
            <a:pPr algn="l" rtl="0">
              <a:buNone/>
            </a:pPr>
            <a:endParaRPr lang="en-US" sz="1400" dirty="0" smtClean="0"/>
          </a:p>
          <a:p>
            <a:pPr algn="l" rtl="0"/>
            <a:r>
              <a:rPr lang="en-US" sz="2400" dirty="0" smtClean="0"/>
              <a:t>Surgical gut is available as plain, medium chromic, or chromic; increased tanning</a:t>
            </a:r>
            <a:r>
              <a:rPr lang="ar-IQ" sz="2400" dirty="0" smtClean="0"/>
              <a:t>الدباغة</a:t>
            </a:r>
            <a:r>
              <a:rPr lang="en-US" sz="2400" dirty="0" smtClean="0"/>
              <a:t> generally implies prolonged strength and reduced tissue reaction. </a:t>
            </a:r>
          </a:p>
          <a:p>
            <a:pPr algn="l" rtl="0">
              <a:buNone/>
            </a:pPr>
            <a:endParaRPr lang="en-US" sz="1000" dirty="0" smtClean="0"/>
          </a:p>
          <a:p>
            <a:pPr algn="l" rtl="0"/>
            <a:r>
              <a:rPr lang="en-US" sz="2400" dirty="0" smtClean="0"/>
              <a:t>Surgical gut is rapidly removed from infected sites or areas where it is exposed to digestive. The knots may loosen when wet.</a:t>
            </a:r>
          </a:p>
          <a:p>
            <a:endParaRPr lang="ar-IQ"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875</Words>
  <Application>Microsoft Office PowerPoint</Application>
  <PresentationFormat>عرض على الشاشة (3:4)‏</PresentationFormat>
  <Paragraphs>89</Paragraphs>
  <Slides>16</Slides>
  <Notes>0</Notes>
  <HiddenSlides>0</HiddenSlides>
  <MMClips>0</MMClips>
  <ScaleCrop>false</ScaleCrop>
  <HeadingPairs>
    <vt:vector size="4" baseType="variant">
      <vt:variant>
        <vt:lpstr>سمة</vt:lpstr>
      </vt:variant>
      <vt:variant>
        <vt:i4>1</vt:i4>
      </vt:variant>
      <vt:variant>
        <vt:lpstr>عناوين الشرائح</vt:lpstr>
      </vt:variant>
      <vt:variant>
        <vt:i4>16</vt:i4>
      </vt:variant>
    </vt:vector>
  </HeadingPairs>
  <TitlesOfParts>
    <vt:vector size="17"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Catgut (surgical gut)</vt:lpstr>
      <vt:lpstr>الشريحة 10</vt:lpstr>
      <vt:lpstr>الشريحة 11</vt:lpstr>
      <vt:lpstr>الشريحة 12</vt:lpstr>
      <vt:lpstr>الشريحة 13</vt:lpstr>
      <vt:lpstr>الشريحة 14</vt:lpstr>
      <vt:lpstr>الشريحة 15</vt:lpstr>
      <vt:lpstr>الشريحة 16</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dell</dc:creator>
  <cp:lastModifiedBy>dell</cp:lastModifiedBy>
  <cp:revision>1</cp:revision>
  <dcterms:created xsi:type="dcterms:W3CDTF">2024-11-02T22:37:33Z</dcterms:created>
  <dcterms:modified xsi:type="dcterms:W3CDTF">2024-11-02T22:38:59Z</dcterms:modified>
</cp:coreProperties>
</file>